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4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77" r:id="rId25"/>
    <p:sldId id="278" r:id="rId26"/>
    <p:sldId id="280" r:id="rId27"/>
    <p:sldId id="300" r:id="rId28"/>
    <p:sldId id="303" r:id="rId29"/>
    <p:sldId id="347" r:id="rId30"/>
    <p:sldId id="304" r:id="rId31"/>
    <p:sldId id="305" r:id="rId32"/>
    <p:sldId id="306" r:id="rId33"/>
    <p:sldId id="307" r:id="rId34"/>
    <p:sldId id="310" r:id="rId35"/>
    <p:sldId id="313" r:id="rId36"/>
    <p:sldId id="314" r:id="rId37"/>
    <p:sldId id="315" r:id="rId38"/>
    <p:sldId id="338" r:id="rId39"/>
    <p:sldId id="337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7" r:id="rId48"/>
    <p:sldId id="343" r:id="rId49"/>
    <p:sldId id="34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FF33"/>
    <a:srgbClr val="0000FF"/>
    <a:srgbClr val="00CC00"/>
    <a:srgbClr val="FF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7" autoAdjust="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DBE56-0B69-4A81-BDD3-F3837D60CE7A}" type="datetimeFigureOut">
              <a:rPr lang="en-US" smtClean="0"/>
              <a:pPr/>
              <a:t>10/16/2018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8C74F-D5D3-4820-B976-DD7A97909E9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27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8C74F-D5D3-4820-B976-DD7A97909E9A}" type="slidenum">
              <a:rPr lang="en-MY" smtClean="0"/>
              <a:pPr/>
              <a:t>23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10/16/2018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10/16/2018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10/16/2018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10/16/2018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6L-WhdPBaiE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sz="8000" dirty="0" smtClean="0"/>
              <a:t> </a:t>
            </a:r>
            <a:endParaRPr lang="en-MY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2" y="4000504"/>
            <a:ext cx="5114778" cy="1101248"/>
          </a:xfrm>
        </p:spPr>
        <p:txBody>
          <a:bodyPr>
            <a:normAutofit fontScale="85000" lnSpcReduction="10000"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RESPIRATION</a:t>
            </a:r>
            <a:r>
              <a:rPr lang="en-US" sz="6600" dirty="0" smtClean="0"/>
              <a:t> </a:t>
            </a:r>
            <a:endParaRPr lang="en-MY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26955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28868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4357694"/>
            <a:ext cx="273845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51920" y="52836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www.youtube.com/watch?v=6L-WhdPBaiE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AEROBIC RESPIRATION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Requires O</a:t>
            </a:r>
            <a:r>
              <a:rPr lang="en-US" baseline="-25000" dirty="0" smtClean="0"/>
              <a:t>2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Chemical equation: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</a:t>
            </a:r>
            <a:r>
              <a:rPr lang="en-US" dirty="0" smtClean="0"/>
              <a:t> + 6O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6CO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+6H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 + E (</a:t>
            </a:r>
            <a:r>
              <a:rPr lang="en-US" sz="2800" dirty="0" smtClean="0"/>
              <a:t>38 </a:t>
            </a:r>
            <a:r>
              <a:rPr lang="en-US" sz="2800" dirty="0"/>
              <a:t>ATP or 2889 </a:t>
            </a:r>
            <a:r>
              <a:rPr lang="en-US" sz="2800" dirty="0" smtClean="0"/>
              <a:t>KJ)</a:t>
            </a: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Occurs in mitochondria (muscle)</a:t>
            </a:r>
            <a:endParaRPr lang="en-MY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Most of energy released, used to </a:t>
            </a:r>
            <a:r>
              <a:rPr lang="en-US" dirty="0" err="1" smtClean="0"/>
              <a:t>synthesise</a:t>
            </a:r>
            <a:r>
              <a:rPr lang="en-US" dirty="0" smtClean="0"/>
              <a:t> ATP from ADP and phosphate.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7239000" cy="48463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ATP, consists of phosphate bonds -  can easily broken down to release energy when required by the body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2571744"/>
            <a:ext cx="635798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ATP </a:t>
            </a:r>
            <a:r>
              <a:rPr lang="en-US" sz="2800" dirty="0" smtClean="0">
                <a:sym typeface="Wingdings" pitchFamily="2" charset="2"/>
              </a:rPr>
              <a:t> ADP + phosphate + energy</a:t>
            </a:r>
            <a:endParaRPr lang="en-MY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ANAEROBIC RESPIRATION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Does not require O2</a:t>
            </a:r>
            <a:endParaRPr lang="en-US" baseline="-250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During vigorous activities such as running, swimming and cycling we need more O2 to be delivered to the muscle cells to produce more energy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When the muscle cells have used all the available O2 supply, muscle cells carry out anaerobic respiration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7239000" cy="48463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Anaerobic respiration is a process used to produce energy stored in glucose without using O2.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Occurs in cytoplasm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EROBIC RESPIRATION MUSCLE CE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7429552" cy="4500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5214950"/>
            <a:ext cx="7775270" cy="113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Prolonged physical activities such as running, rate of respiration and rate of heartbeat increase </a:t>
            </a:r>
            <a:endParaRPr lang="en-MY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7239000" cy="48463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Muscles are in a state of oxygen deficiency or oxygen debt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So glucose molecules breakdown partially to lactic acid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Due to incomplete breakdown of glucose, energy released is much less compared to aerobic respiration.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Most of energy is still trapped within the molecules of lactic acid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7239000" cy="564360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Chemical equation for anaerobic respiration: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For every glucose molecules, only 2 ATP or 150 KJ of energy produced compared to 38 ATP or 2889 KJ energy produced in aerobic respiration 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5" name="Picture 4" descr="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929066"/>
            <a:ext cx="5429288" cy="2548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1643050"/>
            <a:ext cx="800105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</a:t>
            </a:r>
            <a:r>
              <a:rPr lang="en-US" sz="2800" smtClean="0">
                <a:sym typeface="Wingdings" pitchFamily="2" charset="2"/>
              </a:rPr>
              <a:t> 2C</a:t>
            </a:r>
            <a:r>
              <a:rPr lang="en-US" sz="2800" baseline="-25000" smtClean="0">
                <a:sym typeface="Wingdings" pitchFamily="2" charset="2"/>
              </a:rPr>
              <a:t>3</a:t>
            </a:r>
            <a:r>
              <a:rPr lang="en-US" sz="2800" dirty="0">
                <a:sym typeface="Wingdings" pitchFamily="2" charset="2"/>
              </a:rPr>
              <a:t>H</a:t>
            </a:r>
            <a:r>
              <a:rPr lang="en-US" sz="2800" baseline="-25000" smtClean="0">
                <a:sym typeface="Wingdings" pitchFamily="2" charset="2"/>
              </a:rPr>
              <a:t>6</a:t>
            </a:r>
            <a:r>
              <a:rPr lang="en-US" sz="2800" smtClean="0">
                <a:sym typeface="Wingdings" pitchFamily="2" charset="2"/>
              </a:rPr>
              <a:t>O</a:t>
            </a:r>
            <a:r>
              <a:rPr lang="en-US" sz="2800" baseline="-25000" smtClean="0">
                <a:sym typeface="Wingdings" pitchFamily="2" charset="2"/>
              </a:rPr>
              <a:t>3 </a:t>
            </a:r>
            <a:r>
              <a:rPr lang="en-US" sz="2800" dirty="0" smtClean="0">
                <a:sym typeface="Wingdings" pitchFamily="2" charset="2"/>
              </a:rPr>
              <a:t>+ ENERGY (150 KJ / 2 ATP )</a:t>
            </a:r>
            <a:endParaRPr lang="en-MY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7239000" cy="564360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High concentration of lactic acid may cause muscular cramps and fatigue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So body needs rest and recover by doing fast and deep breathing.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Excess O2 is used to </a:t>
            </a:r>
            <a:r>
              <a:rPr lang="en-US" sz="2400" dirty="0" err="1" smtClean="0"/>
              <a:t>oxidise</a:t>
            </a:r>
            <a:r>
              <a:rPr lang="en-US" sz="2400" dirty="0" smtClean="0"/>
              <a:t> lactic acid to CO2 and water. Oxidation takes place in liver.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Thus, oxygen demand is the amount of oxygen needed to recover the lactic acid.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Oxygen debt is paid off when all the lactic acid eliminated.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Heart rate is also higher to remove Lactic acid from muscles. 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80378"/>
            <a:ext cx="7572428" cy="494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7239000" cy="564360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Yeast is able to undergo both aerobic and anaerobic respiration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It carries out aerobic respiration in the presence of O2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Yeast carries out anaerobic respiration when there is a lack of O2 in the environment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Anaerobic respiration in yeast is known as fermentation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Yeast ferments in warm condition to produce CO2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28600" y="2157413"/>
            <a:ext cx="8305800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03225" indent="-4032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/>
              <a:t>Breathing (ventilation): air in to and out of lungs</a:t>
            </a:r>
          </a:p>
          <a:p>
            <a:pPr marL="403225" indent="-4032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/>
              <a:t>External respiration: gas exchange between air and blood</a:t>
            </a:r>
          </a:p>
          <a:p>
            <a:pPr marL="403225" indent="-4032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/>
              <a:t>Internal respiration: gas exchange between blood and tissues</a:t>
            </a:r>
          </a:p>
          <a:p>
            <a:pPr marL="403225" indent="-403225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tabLst>
                <a:tab pos="2746375" algn="l"/>
              </a:tabLst>
            </a:pPr>
            <a:r>
              <a:rPr lang="en-US" sz="3200"/>
              <a:t>Cellular respiration: oxygen use to produce ATP, carbon dioxide as waste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52400" y="242888"/>
            <a:ext cx="8534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tabLst>
                <a:tab pos="622300" algn="l"/>
                <a:tab pos="2168525" algn="l"/>
                <a:tab pos="3546475" algn="l"/>
              </a:tabLst>
            </a:pPr>
            <a:r>
              <a:rPr lang="en-US" sz="4400">
                <a:solidFill>
                  <a:schemeClr val="tx2"/>
                </a:solidFill>
              </a:rPr>
              <a:t>Four Respiration Processes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228600" y="228600"/>
            <a:ext cx="86868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8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0"/>
      <p:bldP spid="972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7239000" cy="564360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bubbles are trapped in the dough and when baked, the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bubbles give the bread a </a:t>
            </a:r>
            <a:r>
              <a:rPr lang="en-US" sz="2400" dirty="0" smtClean="0">
                <a:solidFill>
                  <a:srgbClr val="FF0000"/>
                </a:solidFill>
              </a:rPr>
              <a:t>spongy  texture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This anaerobic reaction </a:t>
            </a:r>
            <a:r>
              <a:rPr lang="en-US" sz="2400" dirty="0" err="1" smtClean="0"/>
              <a:t>catalysed</a:t>
            </a:r>
            <a:r>
              <a:rPr lang="en-US" sz="2400" dirty="0" smtClean="0"/>
              <a:t> by enzyme </a:t>
            </a:r>
            <a:r>
              <a:rPr lang="en-US" sz="2400" dirty="0" err="1" smtClean="0"/>
              <a:t>zymase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Ethanol can be used in wine and beer production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4348" y="3214686"/>
            <a:ext cx="800105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2C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</a:t>
            </a:r>
            <a:r>
              <a:rPr lang="en-US" sz="2800" baseline="-25000" dirty="0" smtClean="0">
                <a:sym typeface="Wingdings" pitchFamily="2" charset="2"/>
              </a:rPr>
              <a:t>5</a:t>
            </a:r>
            <a:r>
              <a:rPr lang="en-US" sz="2800" dirty="0" smtClean="0">
                <a:sym typeface="Wingdings" pitchFamily="2" charset="2"/>
              </a:rPr>
              <a:t>OH</a:t>
            </a:r>
            <a:r>
              <a:rPr lang="en-US" sz="2800" baseline="-25000" dirty="0" smtClean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+ 2 CO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+ ENERGY (210 KJ)</a:t>
            </a:r>
            <a:endParaRPr lang="en-MY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Cellular respiration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Glucose is used as a substrate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Produce energy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Catalysed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by enzymes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Occurs in animals and plants</a:t>
            </a:r>
            <a:endParaRPr lang="en-MY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COMPARISON BETWEEN AEROBIC AND ANEROBIC RESPIRATION</a:t>
            </a:r>
            <a:endParaRPr lang="en-MY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7239000" cy="4846320"/>
          </a:xfrm>
        </p:spPr>
        <p:txBody>
          <a:bodyPr/>
          <a:lstStyle/>
          <a:p>
            <a:r>
              <a:rPr lang="en-US" dirty="0" smtClean="0"/>
              <a:t>DIFFERENCES</a:t>
            </a:r>
          </a:p>
          <a:p>
            <a:pPr lvl="1">
              <a:lnSpc>
                <a:spcPct val="150000"/>
              </a:lnSpc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34" y="1142984"/>
          <a:ext cx="8358246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19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AEROBIC RESPIRATION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ITEMS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ANAEROBIC RESPIRATION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27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Almost every</a:t>
                      </a:r>
                      <a:r>
                        <a:rPr lang="en-US" sz="2000" baseline="0" dirty="0" smtClean="0"/>
                        <a:t> living things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Work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 by</a:t>
                      </a:r>
                      <a:endParaRPr lang="en-MY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Certain plant cell , yeast , bacteria and muscle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9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Required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Oxygen requirement</a:t>
                      </a:r>
                      <a:endParaRPr lang="en-MY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required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9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Complete oxidation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Oxidation of glucose</a:t>
                      </a:r>
                      <a:endParaRPr lang="en-MY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Incomplete oxidation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859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, water and energy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Product </a:t>
                      </a:r>
                      <a:endParaRPr lang="en-MY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Lactic acid &amp; energy  (muscle)</a:t>
                      </a:r>
                    </a:p>
                    <a:p>
                      <a:r>
                        <a:rPr lang="en-US" sz="2000" dirty="0" smtClean="0"/>
                        <a:t>Ethanol , CO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&amp;</a:t>
                      </a:r>
                      <a:r>
                        <a:rPr lang="en-US" sz="2000" baseline="0" dirty="0" smtClean="0"/>
                        <a:t> energy (yeast)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19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 amount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Energy released</a:t>
                      </a:r>
                      <a:endParaRPr lang="en-MY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Small</a:t>
                      </a:r>
                      <a:r>
                        <a:rPr lang="en-US" sz="2000" baseline="0" dirty="0" smtClean="0"/>
                        <a:t> amount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7239000" cy="4846320"/>
          </a:xfrm>
        </p:spPr>
        <p:txBody>
          <a:bodyPr/>
          <a:lstStyle/>
          <a:p>
            <a:r>
              <a:rPr lang="en-US" dirty="0" smtClean="0"/>
              <a:t>DIFFERENCES</a:t>
            </a:r>
          </a:p>
          <a:p>
            <a:pPr lvl="1">
              <a:lnSpc>
                <a:spcPct val="150000"/>
              </a:lnSpc>
              <a:buNone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00034" y="1142985"/>
          <a:ext cx="8358246" cy="513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44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AEROBIC RESPIRATION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ITEMS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ANAEROBIC RESPIRATION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45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Mitochondria 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Site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en-MY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Cytoplasm 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56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6</a:t>
                      </a:r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12</a:t>
                      </a:r>
                      <a:r>
                        <a:rPr lang="en-US" sz="2000" dirty="0" smtClean="0"/>
                        <a:t>O</a:t>
                      </a:r>
                      <a:r>
                        <a:rPr lang="en-US" sz="2000" baseline="-25000" dirty="0" smtClean="0"/>
                        <a:t>6</a:t>
                      </a:r>
                      <a:r>
                        <a:rPr lang="en-US" sz="2000" dirty="0" smtClean="0"/>
                        <a:t> + 6O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ym typeface="Wingdings" pitchFamily="2" charset="2"/>
                        </a:rPr>
                        <a:t> 6CO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2 </a:t>
                      </a:r>
                      <a:r>
                        <a:rPr lang="en-US" sz="2000" dirty="0" smtClean="0">
                          <a:sym typeface="Wingdings" pitchFamily="2" charset="2"/>
                        </a:rPr>
                        <a:t>+ 6H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2000" dirty="0" smtClean="0">
                          <a:sym typeface="Wingdings" pitchFamily="2" charset="2"/>
                        </a:rPr>
                        <a:t>O + 2898 KJ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Chemical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 equation </a:t>
                      </a:r>
                      <a:endParaRPr lang="en-MY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In muscle cell</a:t>
                      </a:r>
                    </a:p>
                    <a:p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6</a:t>
                      </a:r>
                      <a:r>
                        <a:rPr lang="en-US" sz="2000" dirty="0" smtClean="0"/>
                        <a:t>H</a:t>
                      </a:r>
                      <a:r>
                        <a:rPr lang="en-US" sz="2000" baseline="-25000" dirty="0" smtClean="0"/>
                        <a:t>12</a:t>
                      </a:r>
                      <a:r>
                        <a:rPr lang="en-US" sz="2000" dirty="0" smtClean="0"/>
                        <a:t>O</a:t>
                      </a:r>
                      <a:r>
                        <a:rPr lang="en-US" sz="2000" baseline="-25000" dirty="0" smtClean="0"/>
                        <a:t>6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smtClean="0">
                          <a:sym typeface="Wingdings" pitchFamily="2" charset="2"/>
                        </a:rPr>
                        <a:t> 2C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3</a:t>
                      </a:r>
                      <a:r>
                        <a:rPr lang="en-US" sz="2000" dirty="0" smtClean="0">
                          <a:sym typeface="Wingdings" pitchFamily="2" charset="2"/>
                        </a:rPr>
                        <a:t>H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6</a:t>
                      </a:r>
                      <a:r>
                        <a:rPr lang="en-US" sz="2000" dirty="0" smtClean="0">
                          <a:sym typeface="Wingdings" pitchFamily="2" charset="2"/>
                        </a:rPr>
                        <a:t>O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3 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+ 150 KJ</a:t>
                      </a:r>
                    </a:p>
                    <a:p>
                      <a:endParaRPr lang="en-US" sz="2000" baseline="0" dirty="0" smtClean="0">
                        <a:sym typeface="Wingdings" pitchFamily="2" charset="2"/>
                      </a:endParaRPr>
                    </a:p>
                    <a:p>
                      <a:r>
                        <a:rPr lang="en-US" sz="2000" b="1" u="sng" baseline="0" dirty="0" smtClean="0">
                          <a:sym typeface="Wingdings" pitchFamily="2" charset="2"/>
                        </a:rPr>
                        <a:t>In yeast</a:t>
                      </a:r>
                    </a:p>
                    <a:p>
                      <a:r>
                        <a:rPr lang="en-US" sz="2000" baseline="0" dirty="0" smtClean="0">
                          <a:sym typeface="Wingdings" pitchFamily="2" charset="2"/>
                        </a:rPr>
                        <a:t>C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6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H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12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O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6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 2C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2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H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5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OH +2CO</a:t>
                      </a:r>
                      <a:r>
                        <a:rPr lang="en-US" sz="2000" baseline="-25000" dirty="0" smtClean="0">
                          <a:sym typeface="Wingdings" pitchFamily="2" charset="2"/>
                        </a:rPr>
                        <a:t>2 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+ 210 KJ</a:t>
                      </a:r>
                    </a:p>
                    <a:p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74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38 molecules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No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 of ATP</a:t>
                      </a:r>
                      <a:endParaRPr lang="en-MY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molecules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10.3 RESPIRATORY STRUCTURES &amp; BREATHING MECHANISMS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OUTCOMES:</a:t>
            </a:r>
          </a:p>
          <a:p>
            <a:pPr lvl="1"/>
            <a:r>
              <a:rPr lang="en-US" dirty="0" smtClean="0"/>
              <a:t>State the respiratory structures in humans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Describe the characteristics of respiratory surfaces in humans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Describe breathing mechanisms in humans</a:t>
            </a:r>
          </a:p>
          <a:p>
            <a:pPr marL="292608" lvl="1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RESPIRATORY STRUCTURES IN SOME ANIMALS</a:t>
            </a:r>
            <a:endParaRPr lang="en-MY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Respiratory structures </a:t>
            </a:r>
            <a:r>
              <a:rPr lang="en-US" dirty="0" smtClean="0"/>
              <a:t>involved </a:t>
            </a:r>
            <a:r>
              <a:rPr lang="en-US" dirty="0" smtClean="0"/>
              <a:t>in gaseous exchange: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Across plasma membrane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Tracheal system - insects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Gills - fish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Skin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Lungs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endParaRPr 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571480"/>
            <a:ext cx="7239000" cy="484632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/>
              <a:t>.	To ensure adequate gaseous exchange, respiratory structures of most organisms have common characteristics: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The respiratory surface is moist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Cells lining the respiratory surface are thin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Respiratory structures have a large surface area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endParaRPr 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2951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RESPIRATORY STRUCTURE </a:t>
            </a:r>
            <a:r>
              <a:rPr lang="en-US" dirty="0" smtClean="0"/>
              <a:t>in</a:t>
            </a:r>
            <a:r>
              <a:rPr lang="en-US" dirty="0" smtClean="0"/>
              <a:t> HUMANs</a:t>
            </a:r>
            <a:endParaRPr lang="en-MY" dirty="0"/>
          </a:p>
        </p:txBody>
      </p:sp>
      <p:pic>
        <p:nvPicPr>
          <p:cNvPr id="7" name="Picture 4" descr="respstru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5881707" cy="51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ung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33866"/>
            <a:ext cx="5000660" cy="33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721523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1. Gaseous exchange in humans take place in the lungs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2. Air enters lungs through :</a:t>
            </a:r>
          </a:p>
          <a:p>
            <a:pPr>
              <a:lnSpc>
                <a:spcPct val="150000"/>
              </a:lnSpc>
              <a:tabLst>
                <a:tab pos="358775" algn="l"/>
              </a:tabLst>
            </a:pPr>
            <a:r>
              <a:rPr lang="en-US" dirty="0" smtClean="0"/>
              <a:t>	trachea </a:t>
            </a:r>
            <a:r>
              <a:rPr lang="en-US" dirty="0" smtClean="0">
                <a:sym typeface="Wingdings" pitchFamily="2" charset="2"/>
              </a:rPr>
              <a:t> bronchi  bronchioles  alveoli</a:t>
            </a:r>
          </a:p>
          <a:p>
            <a:pPr>
              <a:lnSpc>
                <a:spcPct val="150000"/>
              </a:lnSpc>
              <a:tabLst>
                <a:tab pos="358775" algn="l"/>
              </a:tabLst>
            </a:pPr>
            <a:r>
              <a:rPr lang="en-US" dirty="0" smtClean="0">
                <a:sym typeface="Wingdings" pitchFamily="2" charset="2"/>
              </a:rPr>
              <a:t>3. Trachea is supported by cartilage to prevent it from collapse  </a:t>
            </a:r>
          </a:p>
          <a:p>
            <a:pPr>
              <a:lnSpc>
                <a:spcPct val="150000"/>
              </a:lnSpc>
              <a:tabLst>
                <a:tab pos="358775" algn="l"/>
              </a:tabLst>
            </a:pPr>
            <a:r>
              <a:rPr lang="en-US" dirty="0" smtClean="0">
                <a:sym typeface="Wingdings" pitchFamily="2" charset="2"/>
              </a:rPr>
              <a:t>    during inhalation</a:t>
            </a:r>
            <a:r>
              <a:rPr lang="en-US" dirty="0" smtClean="0"/>
              <a:t> </a:t>
            </a:r>
            <a:endParaRPr lang="en-MY" dirty="0"/>
          </a:p>
        </p:txBody>
      </p:sp>
      <p:pic>
        <p:nvPicPr>
          <p:cNvPr id="6" name="Picture 4" descr="respzo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2846768" cy="325325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11144" cy="732696"/>
          </a:xfrm>
        </p:spPr>
        <p:txBody>
          <a:bodyPr/>
          <a:lstStyle/>
          <a:p>
            <a:r>
              <a:rPr lang="en-GB" dirty="0" smtClean="0"/>
              <a:t>GAS EXCHANGE IN ALVEOLI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5904655" cy="53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06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10.1 THE RESPIRATION PROCESS IN ENERGY PRODUCTION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OUTCOMES:</a:t>
            </a:r>
          </a:p>
          <a:p>
            <a:pPr lvl="1"/>
            <a:r>
              <a:rPr lang="en-US" dirty="0" smtClean="0"/>
              <a:t>State that all </a:t>
            </a:r>
            <a:r>
              <a:rPr lang="en-US" dirty="0" smtClean="0">
                <a:solidFill>
                  <a:srgbClr val="FF0000"/>
                </a:solidFill>
              </a:rPr>
              <a:t>living processes require energy</a:t>
            </a:r>
          </a:p>
          <a:p>
            <a:pPr lvl="1"/>
            <a:r>
              <a:rPr lang="en-US" dirty="0" smtClean="0"/>
              <a:t>Identify the </a:t>
            </a:r>
            <a:r>
              <a:rPr lang="en-US" dirty="0" smtClean="0">
                <a:solidFill>
                  <a:srgbClr val="FF0000"/>
                </a:solidFill>
              </a:rPr>
              <a:t>main substrate </a:t>
            </a:r>
            <a:r>
              <a:rPr lang="en-US" dirty="0" smtClean="0"/>
              <a:t>for producing energy</a:t>
            </a:r>
          </a:p>
          <a:p>
            <a:pPr lvl="1"/>
            <a:r>
              <a:rPr lang="en-US" dirty="0" smtClean="0"/>
              <a:t>State 2 </a:t>
            </a:r>
            <a:r>
              <a:rPr lang="en-US" dirty="0" smtClean="0">
                <a:solidFill>
                  <a:srgbClr val="FF0000"/>
                </a:solidFill>
              </a:rPr>
              <a:t>types of respiration</a:t>
            </a:r>
          </a:p>
          <a:p>
            <a:pPr lvl="1"/>
            <a:r>
              <a:rPr lang="en-US" dirty="0" smtClean="0"/>
              <a:t>Explain what </a:t>
            </a:r>
            <a:r>
              <a:rPr lang="en-US" dirty="0" smtClean="0">
                <a:solidFill>
                  <a:srgbClr val="FF0000"/>
                </a:solidFill>
              </a:rPr>
              <a:t>cellular respiration</a:t>
            </a:r>
            <a:r>
              <a:rPr lang="en-US" dirty="0" smtClean="0"/>
              <a:t> is</a:t>
            </a:r>
          </a:p>
          <a:p>
            <a:pPr lvl="1"/>
            <a:r>
              <a:rPr lang="en-US" dirty="0" smtClean="0"/>
              <a:t>Explain energy production from glucose during the process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aerobic respiration</a:t>
            </a:r>
          </a:p>
          <a:p>
            <a:pPr lvl="1"/>
            <a:r>
              <a:rPr lang="en-US" dirty="0" smtClean="0"/>
              <a:t>State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conditions</a:t>
            </a:r>
            <a:r>
              <a:rPr lang="en-US" dirty="0" smtClean="0"/>
              <a:t> leading 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anaerobic respiration</a:t>
            </a:r>
            <a:r>
              <a:rPr lang="en-US" dirty="0" smtClean="0"/>
              <a:t> in cells</a:t>
            </a:r>
          </a:p>
          <a:p>
            <a:pPr lvl="1"/>
            <a:r>
              <a:rPr lang="en-US" dirty="0" smtClean="0"/>
              <a:t>Explain the process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anaerobic respiration in yeast and human muscles</a:t>
            </a:r>
          </a:p>
          <a:p>
            <a:pPr lvl="1"/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543824" cy="100013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FEATURES OF ALVEOLI AND THE FUNCTION IN GASEOUS EXCHANGE</a:t>
            </a:r>
            <a:endParaRPr lang="en-MY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7500990" cy="500066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Clr>
                <a:srgbClr val="FF0000"/>
              </a:buClr>
              <a:buSzPct val="101000"/>
              <a:buFont typeface="Wingdings" pitchFamily="2" charset="2"/>
              <a:buChar char="q"/>
            </a:pPr>
            <a:r>
              <a:rPr lang="en-US" sz="2400" dirty="0" smtClean="0"/>
              <a:t>A large number of alveoli in the lungs – </a:t>
            </a:r>
            <a:r>
              <a:rPr lang="en-US" sz="2400" dirty="0" smtClean="0">
                <a:solidFill>
                  <a:srgbClr val="0000FF"/>
                </a:solidFill>
              </a:rPr>
              <a:t>increases the surface area for exchange of gases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SzPct val="101000"/>
              <a:buFont typeface="Wingdings" pitchFamily="2" charset="2"/>
              <a:buChar char="q"/>
            </a:pPr>
            <a:r>
              <a:rPr lang="en-US" sz="2400" dirty="0" smtClean="0"/>
              <a:t>Walls are made up of a single layer of cells – </a:t>
            </a:r>
            <a:r>
              <a:rPr lang="en-US" sz="2400" dirty="0" smtClean="0">
                <a:solidFill>
                  <a:srgbClr val="0000FF"/>
                </a:solidFill>
              </a:rPr>
              <a:t>gases can diffuse easily across the thin walls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SzPct val="101000"/>
              <a:buFont typeface="Wingdings" pitchFamily="2" charset="2"/>
              <a:buChar char="q"/>
            </a:pPr>
            <a:r>
              <a:rPr lang="en-US" sz="2400" dirty="0" smtClean="0"/>
              <a:t>Walls secrete a thin lining of moisture – </a:t>
            </a:r>
            <a:r>
              <a:rPr lang="en-US" sz="2400" dirty="0" smtClean="0">
                <a:solidFill>
                  <a:srgbClr val="0000FF"/>
                </a:solidFill>
              </a:rPr>
              <a:t>gases can dissolve in moisture and diffuse easily across walls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SzPct val="101000"/>
              <a:buFont typeface="Wingdings" pitchFamily="2" charset="2"/>
              <a:buChar char="q"/>
            </a:pPr>
            <a:r>
              <a:rPr lang="en-US" sz="2400" dirty="0" smtClean="0"/>
              <a:t>Surrounded by a network of blood capillaries – </a:t>
            </a:r>
            <a:r>
              <a:rPr lang="en-US" sz="2400" dirty="0" smtClean="0">
                <a:solidFill>
                  <a:srgbClr val="0000FF"/>
                </a:solidFill>
              </a:rPr>
              <a:t>can transport O2 to and CO2 away from  the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29510" cy="46575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10.4 BREATHING MECHANISMS IN HUMANs</a:t>
            </a:r>
            <a:endParaRPr lang="en-MY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03932"/>
              </p:ext>
            </p:extLst>
          </p:nvPr>
        </p:nvGraphicFramePr>
        <p:xfrm>
          <a:off x="428596" y="1142984"/>
          <a:ext cx="7929618" cy="516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4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r>
                        <a:rPr lang="en-US" dirty="0" smtClean="0"/>
                        <a:t>INHALATION</a:t>
                      </a:r>
                    </a:p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EXHALATION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6082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</a:t>
                      </a:r>
                      <a:r>
                        <a:rPr lang="en-US" dirty="0" err="1" smtClean="0"/>
                        <a:t>intercostal</a:t>
                      </a:r>
                      <a:r>
                        <a:rPr lang="en-US" dirty="0" smtClean="0"/>
                        <a:t> muscles contract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</a:t>
                      </a:r>
                      <a:r>
                        <a:rPr lang="en-US" dirty="0" err="1" smtClean="0"/>
                        <a:t>intercostal</a:t>
                      </a:r>
                      <a:r>
                        <a:rPr lang="en-US" dirty="0" smtClean="0"/>
                        <a:t> muscles relax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794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</a:t>
                      </a:r>
                      <a:r>
                        <a:rPr lang="en-US" dirty="0" err="1" smtClean="0"/>
                        <a:t>intercostal</a:t>
                      </a:r>
                      <a:r>
                        <a:rPr lang="en-US" dirty="0" smtClean="0"/>
                        <a:t> muscles relax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</a:t>
                      </a:r>
                      <a:r>
                        <a:rPr lang="en-US" dirty="0" err="1" smtClean="0"/>
                        <a:t>intercostal</a:t>
                      </a:r>
                      <a:r>
                        <a:rPr lang="en-US" dirty="0" smtClean="0"/>
                        <a:t> muscles contract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6082">
                <a:tc>
                  <a:txBody>
                    <a:bodyPr/>
                    <a:lstStyle/>
                    <a:p>
                      <a:r>
                        <a:rPr lang="en-US" dirty="0" smtClean="0"/>
                        <a:t>Rib cage move upwards and outwards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 cage move downwards and inwards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082">
                <a:tc>
                  <a:txBody>
                    <a:bodyPr/>
                    <a:lstStyle/>
                    <a:p>
                      <a:r>
                        <a:rPr lang="en-US" dirty="0" smtClean="0"/>
                        <a:t>Diaphragm contracts and flattens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Diaphragm relaxes and returns</a:t>
                      </a:r>
                      <a:r>
                        <a:rPr lang="en-US" baseline="0" dirty="0" smtClean="0"/>
                        <a:t> to dome-shaped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7113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of thoracic cavity increases resulting in reduced air pressure in alveoli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 of thoracic cavity decreases resulting in higher air pressure in alveoli 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6082">
                <a:tc>
                  <a:txBody>
                    <a:bodyPr/>
                    <a:lstStyle/>
                    <a:p>
                      <a:r>
                        <a:rPr lang="en-US" dirty="0" smtClean="0"/>
                        <a:t>Higher atmospheric pressure outside</a:t>
                      </a:r>
                      <a:r>
                        <a:rPr lang="en-US" baseline="0" dirty="0" smtClean="0"/>
                        <a:t> causes air to rush in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 is force</a:t>
                      </a:r>
                      <a:r>
                        <a:rPr lang="en-US" baseline="0" dirty="0" smtClean="0"/>
                        <a:t> out of lungs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reat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2597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eathingmusc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546093" cy="562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7.3 gaseous exchange across respiratory surfaces &amp; transport of gases in humans </a:t>
            </a:r>
            <a:endParaRPr lang="en-MY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2357430"/>
            <a:ext cx="7239000" cy="4105600"/>
          </a:xfrm>
        </p:spPr>
        <p:txBody>
          <a:bodyPr>
            <a:normAutofit/>
          </a:bodyPr>
          <a:lstStyle/>
          <a:p>
            <a:r>
              <a:rPr lang="en-US" dirty="0" smtClean="0"/>
              <a:t>LEARNING OUTCOMES: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Describe process of gaseous exchange across the surface of alveoli and blood capillaries in lungs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Explain the transport of respiratory gaseous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Explain process of gaseous exchange between the blood and body cells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Differences in the composition of inhaled and exhaled air</a:t>
            </a:r>
          </a:p>
          <a:p>
            <a:pPr lvl="1"/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1037258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GASEOUS EXCHANGE ACROSS THE SURFACE OF ALVEOLUS &amp; BLOOD CAPILLARIES</a:t>
            </a:r>
            <a:endParaRPr lang="en-MY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572033" cy="30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876"/>
            <a:ext cx="4897616" cy="31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591" y="3429000"/>
            <a:ext cx="418812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80376"/>
            <a:ext cx="4857784" cy="4005541"/>
          </a:xfrm>
          <a:prstGeom prst="rect">
            <a:avLst/>
          </a:prstGeom>
          <a:noFill/>
          <a:ln w="31750" cmpd="sng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143248"/>
            <a:ext cx="4143404" cy="348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4664"/>
            <a:ext cx="4629921" cy="3429024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l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990600"/>
            <a:ext cx="8382000" cy="560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01014" cy="103725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TRANSPORT OF RESPIRATORY GASES IN HUMAN</a:t>
            </a:r>
            <a:endParaRPr lang="en-MY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655542"/>
            <a:ext cx="467326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a) Transport of O2 from lungs to body cell</a:t>
            </a:r>
            <a:endParaRPr lang="en-MY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428868"/>
            <a:ext cx="3786214" cy="3643338"/>
          </a:xfrm>
          <a:prstGeom prst="rect">
            <a:avLst/>
          </a:prstGeom>
          <a:noFill/>
          <a:ln w="41275">
            <a:solidFill>
              <a:srgbClr val="FF66CC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19638" y="2357710"/>
            <a:ext cx="366318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After the gaseous exchange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happens between the alveolus and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the blood capillary, the oxygen from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the blood capillaries must be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transported to the body cells and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tissues for cellular respiration.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Oxygen combines with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haemoglobin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to form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oxyhaemoglobin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.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Haemoglobin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is the red pigment in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red blood cells.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Oxygen in the form of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Oxyhaemoglobin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is carried to the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cells and tissues.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For the oxygen to dissolve in the cells </a:t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and tissues that need them.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OUTCOMES…….</a:t>
            </a:r>
            <a:endParaRPr lang="en-MY" dirty="0" smtClean="0"/>
          </a:p>
          <a:p>
            <a:pPr lvl="1"/>
            <a:r>
              <a:rPr lang="en-US" dirty="0" smtClean="0"/>
              <a:t>Write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chemical equations </a:t>
            </a:r>
            <a:r>
              <a:rPr lang="en-US" dirty="0" smtClean="0"/>
              <a:t>for aerobic and anaerobic respiration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Compare and contrast</a:t>
            </a:r>
            <a:r>
              <a:rPr lang="en-US" dirty="0" smtClean="0"/>
              <a:t> aerobic respiration and anaerobic respiration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10.1 THE RESPIRATION PROCESS IN ENERGY PRODUCTION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060848"/>
            <a:ext cx="5500726" cy="4060800"/>
          </a:xfrm>
          <a:prstGeom prst="rect">
            <a:avLst/>
          </a:prstGeom>
          <a:noFill/>
          <a:ln w="38100">
            <a:solidFill>
              <a:srgbClr val="FF66CC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3688" y="237128"/>
            <a:ext cx="448712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The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oxyhaemoglobin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is not stable so,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it will be broken down into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haemoglobin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and oxygen when it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reaches the cell or tissue with low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concentration of oxygen.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428604"/>
            <a:ext cx="628654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a) Transport of CO2 from body cells to lungs</a:t>
            </a:r>
            <a:endParaRPr lang="en-MY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967173" cy="4143404"/>
          </a:xfrm>
          <a:prstGeom prst="rect">
            <a:avLst/>
          </a:prstGeom>
          <a:noFill/>
          <a:ln w="41275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18044" y="885183"/>
            <a:ext cx="443262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At the same time carbon dioxide will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diffuse into the blood capillary.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Carbon dioxide released by respiring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cells diffuses into the blood plasma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and into the red blood cells.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Carbon dioxide can be transported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from the body cells to the lungs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in three ways: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7% dissolves into the plasma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23% binds to the multiple amino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groups of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haemoglobin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(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Carboxyhaemoglobin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),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and 70% is carried as bicarbonate </a:t>
            </a:r>
            <a:b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ions.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03648" y="404664"/>
            <a:ext cx="670247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The reaction between carbon dioxide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with water forms carbonic acid.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Carbonic anhydrase, an enzyme in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the red blood cells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catalyses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the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reaction.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The carbonic acid then breaks into a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hydrogen ion and a bicarbonate ion.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The bicarbonate ions diffuse into the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blood plasma and carried to the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lungs.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 smtClean="0">
                <a:latin typeface="Arial Unicode MS"/>
                <a:cs typeface="Calibri" panose="020F0502020204030204" pitchFamily="34" charset="0"/>
              </a:rPr>
              <a:t>In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 lungs, the process that happens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is the reverse of what happens in the </a:t>
            </a:r>
            <a:b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</a:b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Calibri" panose="020F0502020204030204" pitchFamily="34" charset="0"/>
              </a:rPr>
              <a:t>tissue.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786668" cy="5000660"/>
          </a:xfrm>
          <a:prstGeom prst="rect">
            <a:avLst/>
          </a:prstGeom>
          <a:noFill/>
          <a:ln w="41275">
            <a:solidFill>
              <a:srgbClr val="339933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7719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643470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600243" cy="2357454"/>
          </a:xfrm>
          <a:prstGeom prst="rect">
            <a:avLst/>
          </a:prstGeom>
          <a:noFill/>
          <a:ln w="47625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00034" y="214290"/>
            <a:ext cx="7239000" cy="128588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7.4</a:t>
            </a:r>
            <a:r>
              <a:rPr kumimoji="0" lang="en-US" sz="3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THE REGULATION MECHANISM IN RESPIRATION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MY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OUTCOMES: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Describe the change in the rate of respiration after completing vigorous exercises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Correlate the rate of respiration with the 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and CO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contents in the body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Explain regulatory mechanism of O2 and CO2 contents in the body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Explain human respiratory response and the rate of respiration in different situations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Correlate the rate of respiration with the rate of heartbeat</a:t>
            </a:r>
          </a:p>
          <a:p>
            <a:pPr lvl="1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01014" cy="103725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CORRELATION RATE OF RESPIRATION WITH 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AND CO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CONTENTS IN THE BODY</a:t>
            </a:r>
            <a:endParaRPr lang="en-MY" sz="3000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428596" y="1357298"/>
            <a:ext cx="7858180" cy="528641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lang="en-US" sz="2400" dirty="0" smtClean="0"/>
              <a:t>During vigorous exercise, muscles require more O2 and glucose to release E during cellular respiration. So, rate of respiration increase.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lang="en-US" sz="2400" dirty="0" smtClean="0"/>
              <a:t>Thus, to supply more O2, rate and depth of breathing increase.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lang="en-US" sz="2400" dirty="0" smtClean="0"/>
              <a:t>At the same time, the heartbeat increase to pump more blood into circulation.</a:t>
            </a:r>
          </a:p>
          <a:p>
            <a:pPr marL="514350" marR="0" lvl="0" indent="15875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Courier New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this enables more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O2 and glucose to be supplied for cellular respiration and more CO2 removed from the cells.</a:t>
            </a:r>
            <a:endParaRPr lang="en-US" sz="2400" dirty="0" smtClean="0"/>
          </a:p>
          <a:p>
            <a:pPr marL="542925" marR="0" lvl="0" indent="-127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115000"/>
              <a:buFont typeface="Courier New" pitchFamily="49" charset="0"/>
              <a:buChar char="o"/>
              <a:tabLst/>
              <a:defRPr/>
            </a:pPr>
            <a:r>
              <a:rPr lang="en-US" sz="2400" dirty="0" smtClean="0"/>
              <a:t>   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ate of ventilation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increases-is the rate of gaseous exchange between alveoli and blood capillaries 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MY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54837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928670"/>
            <a:ext cx="314327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857760"/>
            <a:ext cx="2847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6000768"/>
            <a:ext cx="3209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29684" cy="57150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MAINTAINING A HEALTHY RESPIRATORY SYSTEM</a:t>
            </a:r>
            <a:endParaRPr lang="en-MY" sz="30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857760"/>
            <a:ext cx="2800850" cy="17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01014" cy="50006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000" dirty="0" smtClean="0"/>
              <a:t>RESPIRATION AND PHOTOSYNTHESIS</a:t>
            </a:r>
            <a:endParaRPr lang="en-MY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839313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658877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00504"/>
            <a:ext cx="8501122" cy="8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071546"/>
            <a:ext cx="8019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The similarities of photosynthesis and respiration are:</a:t>
            </a: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661648" cy="502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71612"/>
            <a:ext cx="459140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928670"/>
            <a:ext cx="8056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The differences of photosynthesis and respiration are:</a:t>
            </a:r>
            <a:endParaRPr lang="en-M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OF ENERGY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Respiration is important living process that occurs in 2 main stages: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External respiration / breathing</a:t>
            </a:r>
          </a:p>
          <a:p>
            <a:pPr marL="761238" lvl="1" indent="-514350">
              <a:lnSpc>
                <a:spcPct val="200000"/>
              </a:lnSpc>
              <a:buFont typeface="+mj-lt"/>
              <a:buAutoNum type="alphaLcParenR"/>
            </a:pPr>
            <a:r>
              <a:rPr lang="en-US" b="1" dirty="0" smtClean="0">
                <a:solidFill>
                  <a:srgbClr val="0000FF"/>
                </a:solidFill>
              </a:rPr>
              <a:t>Internal respiration / cellular respiration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386257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256"/>
            <a:ext cx="37587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7239000" cy="4500594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dirty="0" smtClean="0"/>
              <a:t>.	External respiration ??</a:t>
            </a:r>
          </a:p>
          <a:p>
            <a:pPr marL="514350" indent="-514350">
              <a:buNone/>
            </a:pPr>
            <a:r>
              <a:rPr lang="en-US" dirty="0" smtClean="0"/>
              <a:t>	Is a mechanical process of taking air into the lungs and vice versa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Internal respiration ??</a:t>
            </a:r>
          </a:p>
          <a:p>
            <a:pPr marL="514350" indent="-514350">
              <a:buNone/>
            </a:pPr>
            <a:r>
              <a:rPr lang="en-US" dirty="0" smtClean="0"/>
              <a:t>	Is a biochemical process that occurs in living cells to release energy in the form of ATP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4.	Respiration is a process to obtain energy by organisms / living things</a:t>
            </a:r>
            <a:endParaRPr lang="en-MY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5"/>
              <a:tabLst>
                <a:tab pos="533400" algn="l"/>
              </a:tabLst>
            </a:pPr>
            <a:r>
              <a:rPr lang="en-US" dirty="0" smtClean="0"/>
              <a:t>All living processes that take place in the 	body Require energy for ???</a:t>
            </a:r>
          </a:p>
          <a:p>
            <a:pPr>
              <a:buClr>
                <a:srgbClr val="FF0000"/>
              </a:buClr>
              <a:tabLst>
                <a:tab pos="533400" algn="l"/>
              </a:tabLst>
            </a:pPr>
            <a:r>
              <a:rPr lang="en-US" dirty="0" smtClean="0"/>
              <a:t>	muscular contraction</a:t>
            </a:r>
          </a:p>
          <a:p>
            <a:pPr>
              <a:tabLst>
                <a:tab pos="533400" algn="l"/>
              </a:tabLst>
            </a:pPr>
            <a:r>
              <a:rPr lang="en-US" dirty="0" smtClean="0"/>
              <a:t>	active transport of biochemical 		 	substances</a:t>
            </a:r>
          </a:p>
          <a:p>
            <a:pPr>
              <a:tabLst>
                <a:tab pos="533400" algn="l"/>
              </a:tabLst>
            </a:pPr>
            <a:r>
              <a:rPr lang="en-US" dirty="0" smtClean="0"/>
              <a:t>	transmission of nerve impulses</a:t>
            </a:r>
          </a:p>
          <a:p>
            <a:pPr>
              <a:tabLst>
                <a:tab pos="533400" algn="l"/>
              </a:tabLst>
            </a:pPr>
            <a:r>
              <a:rPr lang="en-US" dirty="0" smtClean="0"/>
              <a:t>	synthesis of proteins</a:t>
            </a:r>
          </a:p>
          <a:p>
            <a:pPr>
              <a:tabLst>
                <a:tab pos="533400" algn="l"/>
              </a:tabLst>
            </a:pPr>
            <a:r>
              <a:rPr lang="en-US" dirty="0" smtClean="0"/>
              <a:t>	cell division</a:t>
            </a:r>
            <a:endParaRPr lang="en-M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7"/>
              <a:tabLst>
                <a:tab pos="715963" algn="l"/>
              </a:tabLst>
            </a:pPr>
            <a:r>
              <a:rPr lang="en-US" dirty="0" smtClean="0"/>
              <a:t>Main substrate  is GLUCOSE</a:t>
            </a:r>
          </a:p>
          <a:p>
            <a:pPr marL="514350" indent="-514350">
              <a:buAutoNum type="arabicPeriod" startAt="7"/>
              <a:tabLst>
                <a:tab pos="715963" algn="l"/>
              </a:tabLst>
            </a:pPr>
            <a:r>
              <a:rPr lang="en-US" dirty="0" smtClean="0"/>
              <a:t>Green plants capture &amp; store energy of sunlight in GLUCOSE through photosynthesis</a:t>
            </a:r>
          </a:p>
          <a:p>
            <a:pPr marL="514350" indent="-514350">
              <a:buAutoNum type="arabicPeriod" startAt="7"/>
              <a:tabLst>
                <a:tab pos="715963" algn="l"/>
              </a:tabLst>
            </a:pPr>
            <a:r>
              <a:rPr lang="en-US" dirty="0" smtClean="0"/>
              <a:t>For human and animals, GLUCOSE obtained from digestion of Carbohydrate 	</a:t>
            </a:r>
            <a:endParaRPr lang="en-M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cellular respiration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 the process of </a:t>
            </a:r>
            <a:r>
              <a:rPr lang="en-US" dirty="0" err="1" smtClean="0"/>
              <a:t>oxidising</a:t>
            </a:r>
            <a:r>
              <a:rPr lang="en-US" dirty="0" smtClean="0"/>
              <a:t> glucose molecules to CO</a:t>
            </a:r>
            <a:r>
              <a:rPr lang="en-US" baseline="-25000" dirty="0" smtClean="0"/>
              <a:t>2</a:t>
            </a:r>
            <a:r>
              <a:rPr lang="en-US" dirty="0" smtClean="0"/>
              <a:t>, water and </a:t>
            </a: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in form of ATP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Energy</a:t>
            </a:r>
            <a:r>
              <a:rPr lang="en-US" dirty="0" smtClean="0"/>
              <a:t> is released during cellular respiration.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 types of cellular respiration: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4357694"/>
            <a:ext cx="400052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AEROBIC RESPIRATION</a:t>
            </a:r>
            <a:endParaRPr lang="en-MY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5072074"/>
            <a:ext cx="4500594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ANAEROBIC RESPIRATION</a:t>
            </a:r>
            <a:endParaRPr lang="en-MY" sz="28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8351</TotalTime>
  <Words>1287</Words>
  <Application>Microsoft Office PowerPoint</Application>
  <PresentationFormat>On-screen Show (4:3)</PresentationFormat>
  <Paragraphs>221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Opulent</vt:lpstr>
      <vt:lpstr> </vt:lpstr>
      <vt:lpstr>PowerPoint Presentation</vt:lpstr>
      <vt:lpstr>10.1 THE RESPIRATION PROCESS IN ENERGY PRODUCTION</vt:lpstr>
      <vt:lpstr>10.1 THE RESPIRATION PROCESS IN ENERGY PRODUCTION</vt:lpstr>
      <vt:lpstr>REQUIREMENT OF ENERGY</vt:lpstr>
      <vt:lpstr>PowerPoint Presentation</vt:lpstr>
      <vt:lpstr>PowerPoint Presentation</vt:lpstr>
      <vt:lpstr>PowerPoint Presentation</vt:lpstr>
      <vt:lpstr>What is cellular respiration</vt:lpstr>
      <vt:lpstr>AEROBIC RESPIRATION</vt:lpstr>
      <vt:lpstr>PowerPoint Presentation</vt:lpstr>
      <vt:lpstr>ANAEROBIC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BETWEEN AEROBIC AND ANEROBIC RESPIRATION</vt:lpstr>
      <vt:lpstr>PowerPoint Presentation</vt:lpstr>
      <vt:lpstr>PowerPoint Presentation</vt:lpstr>
      <vt:lpstr>10.3 RESPIRATORY STRUCTURES &amp; BREATHING MECHANISMS </vt:lpstr>
      <vt:lpstr>RESPIRATORY STRUCTURES IN SOME ANIMALS</vt:lpstr>
      <vt:lpstr>PowerPoint Presentation</vt:lpstr>
      <vt:lpstr>RESPIRATORY STRUCTURE in HUMANs</vt:lpstr>
      <vt:lpstr>PowerPoint Presentation</vt:lpstr>
      <vt:lpstr>GAS EXCHANGE IN ALVEOLI</vt:lpstr>
      <vt:lpstr>FEATURES OF ALVEOLI AND THE FUNCTION IN GASEOUS EXCHANGE</vt:lpstr>
      <vt:lpstr>10.4 BREATHING MECHANISMS IN HUMANs</vt:lpstr>
      <vt:lpstr>PowerPoint Presentation</vt:lpstr>
      <vt:lpstr>PowerPoint Presentation</vt:lpstr>
      <vt:lpstr>7.3 gaseous exchange across respiratory surfaces &amp; transport of gases in humans </vt:lpstr>
      <vt:lpstr>GASEOUS EXCHANGE ACROSS THE SURFACE OF ALVEOLUS &amp; BLOOD CAPILLARIES</vt:lpstr>
      <vt:lpstr>PowerPoint Presentation</vt:lpstr>
      <vt:lpstr>PowerPoint Presentation</vt:lpstr>
      <vt:lpstr>PowerPoint Presentation</vt:lpstr>
      <vt:lpstr>TRANSPORT OF RESPIRATORY GASES IN HUMAN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 RATE OF RESPIRATION WITH O2 AND CO2 CONTENTS IN THE BODY</vt:lpstr>
      <vt:lpstr>MAINTAINING A HEALTHY RESPIRATORY SYSTEM</vt:lpstr>
      <vt:lpstr>RESPIRATION AND PHOTOSYNTHESIS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Mansoorah Shah</cp:lastModifiedBy>
  <cp:revision>77</cp:revision>
  <dcterms:created xsi:type="dcterms:W3CDTF">2011-08-21T10:28:02Z</dcterms:created>
  <dcterms:modified xsi:type="dcterms:W3CDTF">2018-10-16T09:14:46Z</dcterms:modified>
</cp:coreProperties>
</file>